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70" r:id="rId3"/>
    <p:sldId id="266" r:id="rId4"/>
    <p:sldId id="267" r:id="rId5"/>
    <p:sldId id="271" r:id="rId6"/>
    <p:sldId id="268" r:id="rId7"/>
    <p:sldId id="269" r:id="rId8"/>
    <p:sldId id="272" r:id="rId9"/>
    <p:sldId id="274" r:id="rId10"/>
    <p:sldId id="275" r:id="rId11"/>
    <p:sldId id="278" r:id="rId12"/>
    <p:sldId id="276" r:id="rId13"/>
    <p:sldId id="277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s Bergström" initials="JB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2"/>
    <a:srgbClr val="F59657"/>
    <a:srgbClr val="439F6B"/>
    <a:srgbClr val="BE564F"/>
    <a:srgbClr val="F4CD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68" autoAdjust="0"/>
    <p:restoredTop sz="86684"/>
  </p:normalViewPr>
  <p:slideViewPr>
    <p:cSldViewPr snapToGrid="0">
      <p:cViewPr varScale="1">
        <p:scale>
          <a:sx n="100" d="100"/>
          <a:sy n="100" d="100"/>
        </p:scale>
        <p:origin x="184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61ACF2-166B-7349-B66F-4D88537AC90F}" type="datetimeFigureOut">
              <a:rPr lang="en-US" smtClean="0"/>
              <a:t>3/15/17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0E5B3-F610-434C-AD0E-BC200B767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81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6890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284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4257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209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82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867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48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853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08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997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903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41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0E5B3-F610-434C-AD0E-BC200B7672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266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smtClean="0"/>
              <a:t>Klicka om du vill redigera mall för underrubrikformat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4690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Redigera format för bakgrundstext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341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 smtClean="0"/>
              <a:t>Redigera format för bakgrundstext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4251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Redigera format för bakgrundstext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3100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Redigera format för bakgrundstext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8613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 smtClean="0"/>
              <a:t>Redigera format för bakgrundstext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 smtClean="0"/>
              <a:t>Redigera format för bakgrundstext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4291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Redigera format för bakgrundstext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 smtClean="0"/>
              <a:t>Redigera format för bakgrundstext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Redigera format för bakgrundstext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 smtClean="0"/>
              <a:t>Redigera format för bakgrundstext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910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8276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5862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Redigera format för bakgrundstext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Redigera format för bakgrundstext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5553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Redigera format för bakgrundstext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0279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Klicka här för att ändra format</a:t>
            </a:r>
            <a:endParaRPr lang="en-GB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Redigera format för bakgrundstext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GB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DD14C-2911-452A-BA2E-9A87E3729142}" type="datetimeFigureOut">
              <a:rPr lang="en-GB" smtClean="0"/>
              <a:t>15/03/2017</a:t>
            </a:fld>
            <a:endParaRPr lang="en-GB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F1901-113D-406D-B707-0422C2D3D9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190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3.png"/><Relationship Id="rId6" Type="http://schemas.openxmlformats.org/officeDocument/2006/relationships/image" Target="../media/image8.gif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gif"/><Relationship Id="rId6" Type="http://schemas.openxmlformats.org/officeDocument/2006/relationships/image" Target="../media/image3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96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940" y="1127126"/>
            <a:ext cx="3042120" cy="404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055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/>
          <p:cNvGrpSpPr/>
          <p:nvPr/>
        </p:nvGrpSpPr>
        <p:grpSpPr>
          <a:xfrm>
            <a:off x="0" y="6486525"/>
            <a:ext cx="2781300" cy="371475"/>
            <a:chOff x="0" y="6486525"/>
            <a:chExt cx="2781300" cy="371475"/>
          </a:xfrm>
          <a:solidFill>
            <a:srgbClr val="F59657"/>
          </a:solidFill>
        </p:grpSpPr>
        <p:sp>
          <p:nvSpPr>
            <p:cNvPr id="6" name="Rektangel 5"/>
            <p:cNvSpPr/>
            <p:nvPr/>
          </p:nvSpPr>
          <p:spPr>
            <a:xfrm>
              <a:off x="0" y="6486525"/>
              <a:ext cx="2105025" cy="37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ätvinklig triangel 6"/>
            <p:cNvSpPr/>
            <p:nvPr/>
          </p:nvSpPr>
          <p:spPr>
            <a:xfrm>
              <a:off x="2105025" y="6486525"/>
              <a:ext cx="676275" cy="3714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Bildobjekt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672" y="6341439"/>
            <a:ext cx="1746203" cy="468936"/>
          </a:xfrm>
          <a:prstGeom prst="rect">
            <a:avLst/>
          </a:prstGeom>
        </p:spPr>
      </p:pic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smtClean="0">
                <a:latin typeface="Arial" charset="0"/>
                <a:ea typeface="Arial" charset="0"/>
                <a:cs typeface="Arial" charset="0"/>
              </a:rPr>
              <a:t>Threading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Platshållare för innehåll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“</a:t>
            </a:r>
            <a:r>
              <a:rPr lang="en-US" dirty="0" err="1"/>
              <a:t>ChucK</a:t>
            </a:r>
            <a:r>
              <a:rPr lang="en-US" dirty="0"/>
              <a:t> supports sample-synchronous, non-preemptive concurrency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”</a:t>
            </a:r>
          </a:p>
          <a:p>
            <a:pPr marL="0" indent="0">
              <a:buNone/>
            </a:pP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%&gt;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chuck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foo.ck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bar.ck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boo.ck</a:t>
            </a:r>
            <a:r>
              <a:rPr lang="en-US" dirty="0"/>
              <a:t> </a:t>
            </a:r>
            <a:r>
              <a:rPr lang="en-US" dirty="0" smtClean="0"/>
              <a:t>-</a:t>
            </a:r>
            <a:r>
              <a:rPr lang="en-US" dirty="0"/>
              <a:t> </a:t>
            </a:r>
            <a:r>
              <a:rPr lang="en-US" dirty="0" smtClean="0"/>
              <a:t>from command line</a:t>
            </a:r>
          </a:p>
          <a:p>
            <a:pPr marL="0" indent="0">
              <a:buNone/>
            </a:pPr>
            <a:r>
              <a:rPr lang="en-US" dirty="0" smtClean="0"/>
              <a:t>or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spork ~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hihat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();</a:t>
            </a:r>
            <a:r>
              <a:rPr lang="en-US" dirty="0"/>
              <a:t> </a:t>
            </a:r>
            <a:r>
              <a:rPr lang="en-US" dirty="0" smtClean="0"/>
              <a:t>-</a:t>
            </a:r>
            <a:r>
              <a:rPr lang="en-US" dirty="0"/>
              <a:t> </a:t>
            </a:r>
            <a:r>
              <a:rPr lang="en-US" dirty="0" smtClean="0"/>
              <a:t>by spawning a function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219125" y="365125"/>
            <a:ext cx="201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&lt;</a:t>
            </a:r>
            <a:r>
              <a:rPr lang="en-US" b="1" dirty="0" err="1" smtClean="0"/>
              <a:t>drummachine.ck</a:t>
            </a:r>
            <a:r>
              <a:rPr lang="en-US" b="1" dirty="0" smtClean="0"/>
              <a:t>&gt;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3827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/>
          <p:cNvGrpSpPr/>
          <p:nvPr/>
        </p:nvGrpSpPr>
        <p:grpSpPr>
          <a:xfrm>
            <a:off x="0" y="6486525"/>
            <a:ext cx="2781300" cy="371475"/>
            <a:chOff x="0" y="6486525"/>
            <a:chExt cx="2781300" cy="371475"/>
          </a:xfrm>
          <a:solidFill>
            <a:srgbClr val="F4CD22"/>
          </a:solidFill>
        </p:grpSpPr>
        <p:sp>
          <p:nvSpPr>
            <p:cNvPr id="6" name="Rektangel 5"/>
            <p:cNvSpPr/>
            <p:nvPr/>
          </p:nvSpPr>
          <p:spPr>
            <a:xfrm>
              <a:off x="0" y="6486525"/>
              <a:ext cx="2105025" cy="37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ätvinklig triangel 6"/>
            <p:cNvSpPr/>
            <p:nvPr/>
          </p:nvSpPr>
          <p:spPr>
            <a:xfrm>
              <a:off x="2105025" y="6486525"/>
              <a:ext cx="676275" cy="3714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Bildobjekt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672" y="6341439"/>
            <a:ext cx="1746203" cy="468936"/>
          </a:xfrm>
          <a:prstGeom prst="rect">
            <a:avLst/>
          </a:prstGeom>
        </p:spPr>
      </p:pic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smtClean="0">
                <a:latin typeface="Arial" charset="0"/>
                <a:ea typeface="Arial" charset="0"/>
                <a:cs typeface="Arial" charset="0"/>
              </a:rPr>
              <a:t>Instruments, synths, scales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Platshållare för innehåll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>
                <a:ea typeface="Courier New" charset="0"/>
                <a:cs typeface="Courier New" charset="0"/>
              </a:rPr>
              <a:t>Brass, Flute, Mandolin, Clarinet, </a:t>
            </a:r>
            <a:r>
              <a:rPr lang="en-US" dirty="0" err="1" smtClean="0">
                <a:ea typeface="Courier New" charset="0"/>
                <a:cs typeface="Courier New" charset="0"/>
              </a:rPr>
              <a:t>etc</a:t>
            </a:r>
            <a:endParaRPr lang="en-US" dirty="0" smtClean="0">
              <a:ea typeface="Courier New" charset="0"/>
              <a:cs typeface="Courier New" charset="0"/>
            </a:endParaRPr>
          </a:p>
          <a:p>
            <a:r>
              <a:rPr lang="en-US" dirty="0" err="1" smtClean="0"/>
              <a:t>BeeThree</a:t>
            </a:r>
            <a:r>
              <a:rPr lang="en-US" dirty="0" smtClean="0"/>
              <a:t>, </a:t>
            </a:r>
            <a:r>
              <a:rPr lang="en-US" dirty="0" err="1" smtClean="0"/>
              <a:t>HevyMetl</a:t>
            </a:r>
            <a:r>
              <a:rPr lang="en-US" dirty="0" smtClean="0"/>
              <a:t>, </a:t>
            </a:r>
            <a:r>
              <a:rPr lang="en-US" dirty="0" err="1" smtClean="0"/>
              <a:t>TubeBell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/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655756" y="365125"/>
            <a:ext cx="1246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&lt;</a:t>
            </a:r>
            <a:r>
              <a:rPr lang="en-US" b="1" dirty="0" err="1" smtClean="0"/>
              <a:t>scales.ck</a:t>
            </a:r>
            <a:r>
              <a:rPr lang="en-US" b="1" dirty="0" smtClean="0"/>
              <a:t>&gt;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53572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/>
          <p:cNvGrpSpPr/>
          <p:nvPr/>
        </p:nvGrpSpPr>
        <p:grpSpPr>
          <a:xfrm>
            <a:off x="0" y="6486525"/>
            <a:ext cx="2781300" cy="371475"/>
            <a:chOff x="0" y="6486525"/>
            <a:chExt cx="2781300" cy="371475"/>
          </a:xfrm>
          <a:solidFill>
            <a:srgbClr val="BE564F"/>
          </a:solidFill>
        </p:grpSpPr>
        <p:sp>
          <p:nvSpPr>
            <p:cNvPr id="6" name="Rektangel 5"/>
            <p:cNvSpPr/>
            <p:nvPr/>
          </p:nvSpPr>
          <p:spPr>
            <a:xfrm>
              <a:off x="0" y="6486525"/>
              <a:ext cx="2105025" cy="37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ätvinklig triangel 6"/>
            <p:cNvSpPr/>
            <p:nvPr/>
          </p:nvSpPr>
          <p:spPr>
            <a:xfrm>
              <a:off x="2105025" y="6486525"/>
              <a:ext cx="676275" cy="3714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Bildobjekt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673" y="6341439"/>
            <a:ext cx="1746203" cy="468936"/>
          </a:xfrm>
          <a:prstGeom prst="rect">
            <a:avLst/>
          </a:prstGeom>
        </p:spPr>
      </p:pic>
      <p:sp>
        <p:nvSpPr>
          <p:cNvPr id="12" name="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smtClean="0">
                <a:latin typeface="Arial" charset="0"/>
                <a:ea typeface="Arial" charset="0"/>
                <a:cs typeface="Arial" charset="0"/>
              </a:rPr>
              <a:t>I know nothing about music, but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Platshållare för innehåll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ea typeface="Courier New" charset="0"/>
                <a:cs typeface="Courier New" charset="0"/>
              </a:rPr>
              <a:t>after 30 minutes of </a:t>
            </a:r>
            <a:r>
              <a:rPr lang="en-US" dirty="0" err="1" smtClean="0">
                <a:ea typeface="Courier New" charset="0"/>
                <a:cs typeface="Courier New" charset="0"/>
              </a:rPr>
              <a:t>ChucK</a:t>
            </a:r>
            <a:r>
              <a:rPr lang="en-US" dirty="0" smtClean="0">
                <a:ea typeface="Courier New" charset="0"/>
                <a:cs typeface="Courier New" charset="0"/>
              </a:rPr>
              <a:t> browsing and some </a:t>
            </a:r>
            <a:r>
              <a:rPr lang="en-US" dirty="0" err="1" smtClean="0">
                <a:ea typeface="Courier New" charset="0"/>
                <a:cs typeface="Courier New" charset="0"/>
              </a:rPr>
              <a:t>youtubing</a:t>
            </a:r>
            <a:r>
              <a:rPr lang="en-US" dirty="0" smtClean="0">
                <a:ea typeface="Courier New" charset="0"/>
                <a:cs typeface="Courier New" charset="0"/>
              </a:rPr>
              <a:t> I was able to create my first tune</a:t>
            </a:r>
          </a:p>
          <a:p>
            <a:pPr marL="0" indent="0">
              <a:buNone/>
            </a:pPr>
            <a:endParaRPr lang="en-US" dirty="0"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smtClean="0">
                <a:ea typeface="Courier New" charset="0"/>
                <a:cs typeface="Courier New" charset="0"/>
              </a:rPr>
              <a:t>Not </a:t>
            </a:r>
            <a:r>
              <a:rPr lang="en-US" dirty="0" smtClean="0">
                <a:ea typeface="Courier New" charset="0"/>
                <a:cs typeface="Courier New" charset="0"/>
              </a:rPr>
              <a:t>much, </a:t>
            </a:r>
            <a:r>
              <a:rPr lang="en-US" dirty="0" smtClean="0">
                <a:ea typeface="Courier New" charset="0"/>
                <a:cs typeface="Courier New" charset="0"/>
              </a:rPr>
              <a:t>but still </a:t>
            </a:r>
            <a:r>
              <a:rPr lang="en-US" dirty="0" smtClean="0">
                <a:ea typeface="Courier New" charset="0"/>
                <a:cs typeface="Courier New" charset="0"/>
                <a:sym typeface="Wingdings"/>
              </a:rPr>
              <a:t></a:t>
            </a:r>
            <a:endParaRPr lang="sv-SE" dirty="0" smtClean="0"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614266" y="365125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&lt;</a:t>
            </a:r>
            <a:r>
              <a:rPr lang="en-US" b="1" dirty="0" err="1" smtClean="0"/>
              <a:t>twinkle.ck</a:t>
            </a:r>
            <a:r>
              <a:rPr lang="en-US" b="1" dirty="0" smtClean="0"/>
              <a:t>&gt;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36167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/>
          <p:cNvGrpSpPr/>
          <p:nvPr/>
        </p:nvGrpSpPr>
        <p:grpSpPr>
          <a:xfrm>
            <a:off x="0" y="6486525"/>
            <a:ext cx="2781300" cy="371475"/>
            <a:chOff x="0" y="6486525"/>
            <a:chExt cx="2781300" cy="371475"/>
          </a:xfrm>
          <a:solidFill>
            <a:srgbClr val="F4CD22"/>
          </a:solidFill>
        </p:grpSpPr>
        <p:sp>
          <p:nvSpPr>
            <p:cNvPr id="6" name="Rektangel 5"/>
            <p:cNvSpPr/>
            <p:nvPr/>
          </p:nvSpPr>
          <p:spPr>
            <a:xfrm>
              <a:off x="0" y="6486525"/>
              <a:ext cx="2105025" cy="37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ätvinklig triangel 6"/>
            <p:cNvSpPr/>
            <p:nvPr/>
          </p:nvSpPr>
          <p:spPr>
            <a:xfrm>
              <a:off x="2105025" y="6486525"/>
              <a:ext cx="676275" cy="3714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Bildobjekt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672" y="6341439"/>
            <a:ext cx="1746203" cy="468936"/>
          </a:xfrm>
          <a:prstGeom prst="rect">
            <a:avLst/>
          </a:prstGeom>
        </p:spPr>
      </p:pic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smtClean="0">
                <a:latin typeface="Arial" charset="0"/>
                <a:ea typeface="Arial" charset="0"/>
                <a:cs typeface="Arial" charset="0"/>
              </a:rPr>
              <a:t>Competition time!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Platshållare för innehåll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ea typeface="Courier New" charset="0"/>
                <a:cs typeface="Courier New" charset="0"/>
              </a:rPr>
              <a:t>5 </a:t>
            </a:r>
            <a:r>
              <a:rPr lang="en-US" dirty="0" smtClean="0">
                <a:ea typeface="Courier New" charset="0"/>
                <a:cs typeface="Courier New" charset="0"/>
              </a:rPr>
              <a:t>groups</a:t>
            </a:r>
          </a:p>
          <a:p>
            <a:pPr marL="0" indent="0">
              <a:buNone/>
            </a:pPr>
            <a:r>
              <a:rPr lang="en-US" dirty="0" smtClean="0">
                <a:ea typeface="Courier New" charset="0"/>
                <a:cs typeface="Courier New" charset="0"/>
              </a:rPr>
              <a:t>1.5 </a:t>
            </a:r>
            <a:r>
              <a:rPr lang="en-US" dirty="0" smtClean="0">
                <a:ea typeface="Courier New" charset="0"/>
                <a:cs typeface="Courier New" charset="0"/>
              </a:rPr>
              <a:t>hour</a:t>
            </a:r>
          </a:p>
          <a:p>
            <a:pPr marL="0" indent="0">
              <a:buNone/>
            </a:pPr>
            <a:r>
              <a:rPr lang="en-US" dirty="0" smtClean="0">
                <a:ea typeface="Courier New" charset="0"/>
                <a:cs typeface="Courier New" charset="0"/>
              </a:rPr>
              <a:t>Deliver the </a:t>
            </a:r>
            <a:r>
              <a:rPr lang="en-US" dirty="0" err="1" smtClean="0">
                <a:ea typeface="Courier New" charset="0"/>
                <a:cs typeface="Courier New" charset="0"/>
              </a:rPr>
              <a:t>ChucK</a:t>
            </a:r>
            <a:r>
              <a:rPr lang="en-US" dirty="0" smtClean="0">
                <a:ea typeface="Courier New" charset="0"/>
                <a:cs typeface="Courier New" charset="0"/>
              </a:rPr>
              <a:t> files</a:t>
            </a:r>
          </a:p>
          <a:p>
            <a:pPr marL="0" indent="0">
              <a:buNone/>
            </a:pPr>
            <a:r>
              <a:rPr lang="en-US" dirty="0" smtClean="0">
                <a:ea typeface="Courier New" charset="0"/>
                <a:cs typeface="Courier New" charset="0"/>
              </a:rPr>
              <a:t>The jury will give it’s verdict</a:t>
            </a:r>
            <a:endParaRPr lang="sv-SE" dirty="0"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85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GB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Hack away </a:t>
            </a:r>
            <a:r>
              <a:rPr lang="en-GB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  <a:sym typeface="Wingdings"/>
              </a:rPr>
              <a:t></a:t>
            </a:r>
            <a:endParaRPr lang="en-GB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Carola- Främling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71400" y="5920228"/>
            <a:ext cx="812800" cy="812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4701028"/>
            <a:ext cx="6400800" cy="1625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1803400"/>
            <a:ext cx="5870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942092"/>
                </a:solidFill>
              </a:rPr>
              <a:t>http://</a:t>
            </a:r>
            <a:r>
              <a:rPr lang="en-US" sz="2800" dirty="0" err="1">
                <a:solidFill>
                  <a:srgbClr val="942092"/>
                </a:solidFill>
              </a:rPr>
              <a:t>chuck.cs.princeton.edu</a:t>
            </a:r>
            <a:r>
              <a:rPr lang="en-US" sz="2800" dirty="0">
                <a:solidFill>
                  <a:srgbClr val="942092"/>
                </a:solidFill>
              </a:rPr>
              <a:t>/release/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8200" y="2439332"/>
            <a:ext cx="68065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942092"/>
                </a:solidFill>
              </a:rPr>
              <a:t>http://</a:t>
            </a:r>
            <a:r>
              <a:rPr lang="en-US" sz="2800" dirty="0" err="1">
                <a:solidFill>
                  <a:srgbClr val="942092"/>
                </a:solidFill>
              </a:rPr>
              <a:t>chuck.cs.princeton.edu</a:t>
            </a:r>
            <a:r>
              <a:rPr lang="en-US" sz="2800" dirty="0">
                <a:solidFill>
                  <a:srgbClr val="942092"/>
                </a:solidFill>
              </a:rPr>
              <a:t>/doc/language/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3046960"/>
            <a:ext cx="68934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942092"/>
                </a:solidFill>
              </a:rPr>
              <a:t>https://</a:t>
            </a:r>
            <a:r>
              <a:rPr lang="en-US" sz="2800" dirty="0" err="1" smtClean="0">
                <a:solidFill>
                  <a:srgbClr val="942092"/>
                </a:solidFill>
              </a:rPr>
              <a:t>github.com</a:t>
            </a:r>
            <a:r>
              <a:rPr lang="en-US" sz="2800" dirty="0" smtClean="0">
                <a:solidFill>
                  <a:srgbClr val="942092"/>
                </a:solidFill>
              </a:rPr>
              <a:t>/</a:t>
            </a:r>
            <a:r>
              <a:rPr lang="en-US" sz="2800" dirty="0" err="1" smtClean="0">
                <a:solidFill>
                  <a:srgbClr val="942092"/>
                </a:solidFill>
              </a:rPr>
              <a:t>MiradoConsulting</a:t>
            </a:r>
            <a:r>
              <a:rPr lang="en-US" sz="2800" dirty="0" smtClean="0">
                <a:solidFill>
                  <a:srgbClr val="942092"/>
                </a:solidFill>
              </a:rPr>
              <a:t>/</a:t>
            </a:r>
            <a:r>
              <a:rPr lang="en-US" sz="2800" dirty="0" err="1" smtClean="0">
                <a:solidFill>
                  <a:srgbClr val="942092"/>
                </a:solidFill>
              </a:rPr>
              <a:t>tromso</a:t>
            </a:r>
            <a:endParaRPr lang="en-US" sz="2800" dirty="0">
              <a:solidFill>
                <a:srgbClr val="9420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574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1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0" y="1701800"/>
            <a:ext cx="6350000" cy="3454400"/>
          </a:xfrm>
          <a:prstGeom prst="rect">
            <a:avLst/>
          </a:prstGeom>
        </p:spPr>
      </p:pic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GB" dirty="0" err="1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Miradovision</a:t>
            </a:r>
            <a:r>
              <a:rPr lang="en-GB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 music programming fest!!</a:t>
            </a:r>
            <a:endParaRPr lang="en-GB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Carola- Främling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71400" y="592022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48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9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" dur="5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" presetClass="emph" presetSubtype="2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9300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93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">
                <p:cTn id="1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/>
          <p:cNvGrpSpPr/>
          <p:nvPr/>
        </p:nvGrpSpPr>
        <p:grpSpPr>
          <a:xfrm>
            <a:off x="0" y="6486525"/>
            <a:ext cx="2781300" cy="371475"/>
            <a:chOff x="0" y="6486525"/>
            <a:chExt cx="2781300" cy="371475"/>
          </a:xfrm>
          <a:solidFill>
            <a:srgbClr val="F4CD22"/>
          </a:solidFill>
        </p:grpSpPr>
        <p:sp>
          <p:nvSpPr>
            <p:cNvPr id="6" name="Rektangel 5"/>
            <p:cNvSpPr/>
            <p:nvPr/>
          </p:nvSpPr>
          <p:spPr>
            <a:xfrm>
              <a:off x="0" y="6486525"/>
              <a:ext cx="2105025" cy="37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ätvinklig triangel 6"/>
            <p:cNvSpPr/>
            <p:nvPr/>
          </p:nvSpPr>
          <p:spPr>
            <a:xfrm>
              <a:off x="2105025" y="6486525"/>
              <a:ext cx="676275" cy="3714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Bildobjekt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672" y="6341439"/>
            <a:ext cx="1746203" cy="468936"/>
          </a:xfrm>
          <a:prstGeom prst="rect">
            <a:avLst/>
          </a:prstGeom>
        </p:spPr>
      </p:pic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err="1" smtClean="0">
                <a:latin typeface="Arial" charset="0"/>
                <a:ea typeface="Arial" charset="0"/>
                <a:cs typeface="Arial" charset="0"/>
              </a:rPr>
              <a:t>ChucK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Platshållare för innehåll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b="1" i="1" dirty="0" smtClean="0">
                <a:latin typeface="Arial" charset="0"/>
                <a:ea typeface="Arial" charset="0"/>
                <a:cs typeface="Arial" charset="0"/>
              </a:rPr>
              <a:t>Not Norris</a:t>
            </a:r>
            <a:endParaRPr lang="sv-SE" b="1" i="1" dirty="0" smtClean="0">
              <a:latin typeface="Arial" charset="0"/>
              <a:ea typeface="Arial" charset="0"/>
              <a:cs typeface="Arial" charset="0"/>
              <a:sym typeface="Wingding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v-SE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sv-SE" dirty="0" err="1" smtClean="0"/>
              <a:t>ChucK</a:t>
            </a:r>
            <a:r>
              <a:rPr lang="sv-SE" dirty="0" smtClean="0"/>
              <a:t> </a:t>
            </a:r>
            <a:r>
              <a:rPr lang="sv-SE" dirty="0"/>
              <a:t>is a musical </a:t>
            </a:r>
            <a:r>
              <a:rPr lang="sv-SE" dirty="0" err="1"/>
              <a:t>programming</a:t>
            </a:r>
            <a:r>
              <a:rPr lang="sv-SE" dirty="0"/>
              <a:t> </a:t>
            </a:r>
            <a:r>
              <a:rPr lang="sv-SE" dirty="0" err="1"/>
              <a:t>language</a:t>
            </a:r>
            <a:r>
              <a:rPr lang="sv-SE" dirty="0"/>
              <a:t> </a:t>
            </a:r>
            <a:r>
              <a:rPr lang="sv-SE" dirty="0" err="1"/>
              <a:t>developed</a:t>
            </a:r>
            <a:r>
              <a:rPr lang="sv-SE" dirty="0"/>
              <a:t> at Princeton</a:t>
            </a:r>
            <a:r>
              <a:rPr lang="sv-SE" dirty="0" smtClean="0"/>
              <a:t>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sv-SE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sv-SE" dirty="0"/>
              <a:t>The </a:t>
            </a:r>
            <a:r>
              <a:rPr lang="sv-SE" dirty="0" err="1"/>
              <a:t>goal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ChucK</a:t>
            </a:r>
            <a:r>
              <a:rPr lang="sv-SE" dirty="0"/>
              <a:t> is sound/</a:t>
            </a:r>
            <a:r>
              <a:rPr lang="sv-SE" dirty="0" err="1"/>
              <a:t>music</a:t>
            </a:r>
            <a:r>
              <a:rPr lang="sv-SE" dirty="0"/>
              <a:t> </a:t>
            </a:r>
            <a:r>
              <a:rPr lang="sv-SE" dirty="0" err="1" smtClean="0"/>
              <a:t>creation</a:t>
            </a:r>
            <a:r>
              <a:rPr lang="sv-SE" dirty="0" smtClean="0"/>
              <a:t>. </a:t>
            </a:r>
            <a:r>
              <a:rPr lang="sv-SE" dirty="0" err="1"/>
              <a:t>While</a:t>
            </a:r>
            <a:r>
              <a:rPr lang="sv-SE" dirty="0"/>
              <a:t> </a:t>
            </a:r>
            <a:r>
              <a:rPr lang="sv-SE" dirty="0" err="1"/>
              <a:t>most</a:t>
            </a:r>
            <a:r>
              <a:rPr lang="sv-SE" dirty="0"/>
              <a:t> </a:t>
            </a:r>
            <a:r>
              <a:rPr lang="sv-SE" dirty="0" err="1"/>
              <a:t>programming</a:t>
            </a:r>
            <a:r>
              <a:rPr lang="sv-SE" dirty="0"/>
              <a:t> </a:t>
            </a:r>
            <a:r>
              <a:rPr lang="sv-SE" dirty="0" err="1"/>
              <a:t>languages</a:t>
            </a:r>
            <a:r>
              <a:rPr lang="sv-SE" dirty="0"/>
              <a:t> </a:t>
            </a:r>
            <a:r>
              <a:rPr lang="sv-SE" dirty="0" err="1"/>
              <a:t>have</a:t>
            </a:r>
            <a:r>
              <a:rPr lang="sv-SE" dirty="0"/>
              <a:t> </a:t>
            </a:r>
            <a:r>
              <a:rPr lang="sv-SE" dirty="0" err="1"/>
              <a:t>built</a:t>
            </a:r>
            <a:r>
              <a:rPr lang="sv-SE" dirty="0"/>
              <a:t>-in support for </a:t>
            </a:r>
            <a:r>
              <a:rPr lang="sv-SE" dirty="0" err="1"/>
              <a:t>things</a:t>
            </a:r>
            <a:r>
              <a:rPr lang="sv-SE" dirty="0"/>
              <a:t> like </a:t>
            </a:r>
            <a:r>
              <a:rPr lang="sv-SE" dirty="0" err="1"/>
              <a:t>numbers</a:t>
            </a:r>
            <a:r>
              <a:rPr lang="sv-SE" dirty="0"/>
              <a:t> and strings</a:t>
            </a:r>
            <a:r>
              <a:rPr lang="sv-SE" dirty="0" smtClean="0"/>
              <a:t>, </a:t>
            </a:r>
            <a:r>
              <a:rPr lang="sv-SE" dirty="0" err="1"/>
              <a:t>ChucK</a:t>
            </a:r>
            <a:r>
              <a:rPr lang="sv-SE" dirty="0"/>
              <a:t> </a:t>
            </a:r>
            <a:r>
              <a:rPr lang="sv-SE" dirty="0" err="1"/>
              <a:t>also</a:t>
            </a:r>
            <a:r>
              <a:rPr lang="sv-SE" dirty="0"/>
              <a:t> </a:t>
            </a:r>
            <a:r>
              <a:rPr lang="sv-SE" dirty="0" err="1"/>
              <a:t>focuses</a:t>
            </a:r>
            <a:r>
              <a:rPr lang="sv-SE" dirty="0"/>
              <a:t> on the manipulation </a:t>
            </a:r>
            <a:r>
              <a:rPr lang="sv-SE" dirty="0" err="1"/>
              <a:t>of</a:t>
            </a:r>
            <a:r>
              <a:rPr lang="sv-SE" dirty="0"/>
              <a:t> sound and </a:t>
            </a:r>
            <a:r>
              <a:rPr lang="sv-SE" dirty="0" err="1"/>
              <a:t>time</a:t>
            </a:r>
            <a:r>
              <a:rPr lang="sv-SE" dirty="0"/>
              <a:t>. </a:t>
            </a:r>
            <a:endParaRPr lang="sv-SE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sv-SE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sv-SE" dirty="0" smtClean="0"/>
              <a:t>It </a:t>
            </a:r>
            <a:r>
              <a:rPr lang="sv-SE" dirty="0" err="1"/>
              <a:t>lends</a:t>
            </a:r>
            <a:r>
              <a:rPr lang="sv-SE" dirty="0"/>
              <a:t> </a:t>
            </a:r>
            <a:r>
              <a:rPr lang="sv-SE" dirty="0" err="1"/>
              <a:t>itself</a:t>
            </a:r>
            <a:r>
              <a:rPr lang="sv-SE" dirty="0"/>
              <a:t> </a:t>
            </a:r>
            <a:r>
              <a:rPr lang="sv-SE" dirty="0" err="1"/>
              <a:t>well</a:t>
            </a:r>
            <a:r>
              <a:rPr lang="sv-SE" dirty="0"/>
              <a:t> to live </a:t>
            </a:r>
            <a:r>
              <a:rPr lang="sv-SE" dirty="0" err="1"/>
              <a:t>coding</a:t>
            </a:r>
            <a:r>
              <a:rPr lang="sv-SE" dirty="0"/>
              <a:t> and </a:t>
            </a:r>
            <a:r>
              <a:rPr lang="sv-SE" dirty="0" err="1" smtClean="0"/>
              <a:t>experimentation</a:t>
            </a:r>
            <a:r>
              <a:rPr lang="sv-SE" dirty="0" smtClean="0"/>
              <a:t>.</a:t>
            </a:r>
            <a:endParaRPr lang="sv-SE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95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/>
          <p:cNvGrpSpPr/>
          <p:nvPr/>
        </p:nvGrpSpPr>
        <p:grpSpPr>
          <a:xfrm>
            <a:off x="0" y="6486525"/>
            <a:ext cx="2781300" cy="371475"/>
            <a:chOff x="0" y="6486525"/>
            <a:chExt cx="2781300" cy="371475"/>
          </a:xfrm>
          <a:solidFill>
            <a:srgbClr val="BE564F"/>
          </a:solidFill>
        </p:grpSpPr>
        <p:sp>
          <p:nvSpPr>
            <p:cNvPr id="6" name="Rektangel 5"/>
            <p:cNvSpPr/>
            <p:nvPr/>
          </p:nvSpPr>
          <p:spPr>
            <a:xfrm>
              <a:off x="0" y="6486525"/>
              <a:ext cx="2105025" cy="37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ätvinklig triangel 6"/>
            <p:cNvSpPr/>
            <p:nvPr/>
          </p:nvSpPr>
          <p:spPr>
            <a:xfrm>
              <a:off x="2105025" y="6486525"/>
              <a:ext cx="676275" cy="3714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Bildobjekt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673" y="6341439"/>
            <a:ext cx="1746203" cy="468936"/>
          </a:xfrm>
          <a:prstGeom prst="rect">
            <a:avLst/>
          </a:prstGeom>
        </p:spPr>
      </p:pic>
      <p:sp>
        <p:nvSpPr>
          <p:cNvPr id="12" name="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smtClean="0">
                <a:latin typeface="Arial" charset="0"/>
                <a:ea typeface="Arial" charset="0"/>
                <a:cs typeface="Arial" charset="0"/>
              </a:rPr>
              <a:t>Hello world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Platshållare för innehåll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SinOsc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=&gt;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dac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2::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second =&gt; now;</a:t>
            </a:r>
            <a:endParaRPr lang="sv-SE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sv-SE" dirty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sv-SE" dirty="0" err="1" smtClean="0">
                <a:latin typeface="Arial" charset="0"/>
                <a:ea typeface="Arial" charset="0"/>
                <a:cs typeface="Arial" charset="0"/>
              </a:rPr>
              <a:t>Create</a:t>
            </a:r>
            <a:r>
              <a:rPr lang="sv-SE" dirty="0" smtClean="0">
                <a:latin typeface="Arial" charset="0"/>
                <a:ea typeface="Arial" charset="0"/>
                <a:cs typeface="Arial" charset="0"/>
              </a:rPr>
              <a:t> a </a:t>
            </a:r>
            <a:r>
              <a:rPr lang="sv-SE" dirty="0" err="1" smtClean="0">
                <a:latin typeface="Arial" charset="0"/>
                <a:ea typeface="Arial" charset="0"/>
                <a:cs typeface="Arial" charset="0"/>
              </a:rPr>
              <a:t>sine</a:t>
            </a:r>
            <a:r>
              <a:rPr lang="sv-SE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sv-SE" dirty="0" err="1" smtClean="0">
                <a:latin typeface="Arial" charset="0"/>
                <a:ea typeface="Arial" charset="0"/>
                <a:cs typeface="Arial" charset="0"/>
              </a:rPr>
              <a:t>wave</a:t>
            </a:r>
            <a:r>
              <a:rPr lang="sv-SE" dirty="0" smtClean="0">
                <a:latin typeface="Arial" charset="0"/>
                <a:ea typeface="Arial" charset="0"/>
                <a:cs typeface="Arial" charset="0"/>
              </a:rPr>
              <a:t> (</a:t>
            </a:r>
            <a:r>
              <a:rPr lang="sv-SE" i="1" dirty="0" smtClean="0">
                <a:latin typeface="Arial" charset="0"/>
                <a:ea typeface="Arial" charset="0"/>
                <a:cs typeface="Arial" charset="0"/>
              </a:rPr>
              <a:t>the </a:t>
            </a:r>
            <a:r>
              <a:rPr lang="sv-SE" i="1" dirty="0" err="1" smtClean="0">
                <a:latin typeface="Arial" charset="0"/>
                <a:ea typeface="Arial" charset="0"/>
                <a:cs typeface="Arial" charset="0"/>
              </a:rPr>
              <a:t>unit</a:t>
            </a:r>
            <a:r>
              <a:rPr lang="sv-SE" i="1" dirty="0" smtClean="0">
                <a:latin typeface="Arial" charset="0"/>
                <a:ea typeface="Arial" charset="0"/>
                <a:cs typeface="Arial" charset="0"/>
              </a:rPr>
              <a:t> generator</a:t>
            </a:r>
            <a:r>
              <a:rPr lang="sv-SE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lang="sv-SE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sv-SE" dirty="0" err="1" smtClean="0">
                <a:latin typeface="Arial" charset="0"/>
                <a:ea typeface="Arial" charset="0"/>
                <a:cs typeface="Arial" charset="0"/>
              </a:rPr>
              <a:t>Feed</a:t>
            </a:r>
            <a:r>
              <a:rPr lang="sv-SE" dirty="0" smtClean="0">
                <a:latin typeface="Arial" charset="0"/>
                <a:ea typeface="Arial" charset="0"/>
                <a:cs typeface="Arial" charset="0"/>
              </a:rPr>
              <a:t> it to the output </a:t>
            </a:r>
            <a:r>
              <a:rPr lang="sv-SE" dirty="0" err="1" smtClean="0">
                <a:latin typeface="Arial" charset="0"/>
                <a:ea typeface="Arial" charset="0"/>
                <a:cs typeface="Arial" charset="0"/>
              </a:rPr>
              <a:t>device</a:t>
            </a:r>
            <a:endParaRPr lang="sv-SE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sv-SE" dirty="0" smtClean="0">
                <a:latin typeface="Arial" charset="0"/>
                <a:ea typeface="Arial" charset="0"/>
                <a:cs typeface="Arial" charset="0"/>
              </a:rPr>
              <a:t>Play sound for 2 </a:t>
            </a:r>
            <a:r>
              <a:rPr lang="sv-SE" dirty="0" err="1" smtClean="0">
                <a:latin typeface="Arial" charset="0"/>
                <a:ea typeface="Arial" charset="0"/>
                <a:cs typeface="Arial" charset="0"/>
              </a:rPr>
              <a:t>seconds</a:t>
            </a:r>
            <a:endParaRPr lang="sv-SE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942187" y="365125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&lt;</a:t>
            </a:r>
            <a:r>
              <a:rPr lang="en-US" b="1" dirty="0" err="1" smtClean="0"/>
              <a:t>hello.ck</a:t>
            </a:r>
            <a:r>
              <a:rPr lang="en-US" b="1" dirty="0" smtClean="0"/>
              <a:t>&gt;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9816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/>
          <p:cNvGrpSpPr/>
          <p:nvPr/>
        </p:nvGrpSpPr>
        <p:grpSpPr>
          <a:xfrm>
            <a:off x="0" y="6486525"/>
            <a:ext cx="2781300" cy="371475"/>
            <a:chOff x="0" y="6486525"/>
            <a:chExt cx="2781300" cy="371475"/>
          </a:xfrm>
          <a:solidFill>
            <a:srgbClr val="F4CD22"/>
          </a:solidFill>
        </p:grpSpPr>
        <p:sp>
          <p:nvSpPr>
            <p:cNvPr id="6" name="Rektangel 5"/>
            <p:cNvSpPr/>
            <p:nvPr/>
          </p:nvSpPr>
          <p:spPr>
            <a:xfrm>
              <a:off x="0" y="6486525"/>
              <a:ext cx="2105025" cy="37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ätvinklig triangel 6"/>
            <p:cNvSpPr/>
            <p:nvPr/>
          </p:nvSpPr>
          <p:spPr>
            <a:xfrm>
              <a:off x="2105025" y="6486525"/>
              <a:ext cx="676275" cy="3714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Bildobjekt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672" y="6341439"/>
            <a:ext cx="1746203" cy="468936"/>
          </a:xfrm>
          <a:prstGeom prst="rect">
            <a:avLst/>
          </a:prstGeom>
        </p:spPr>
      </p:pic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smtClean="0">
                <a:latin typeface="Arial" charset="0"/>
                <a:ea typeface="Arial" charset="0"/>
                <a:cs typeface="Arial" charset="0"/>
              </a:rPr>
              <a:t>Hello volume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Platshållare för innehåll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SinOsc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s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 =&gt; </a:t>
            </a: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dac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mr-IN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s.freq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(200);</a:t>
            </a:r>
            <a:br>
              <a:rPr lang="mr-IN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s.gain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(0);</a:t>
            </a:r>
            <a:br>
              <a:rPr lang="mr-IN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 (0 =&gt; </a:t>
            </a: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; </a:t>
            </a: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 &lt; 100; </a:t>
            </a: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++)</a:t>
            </a:r>
            <a:br>
              <a:rPr lang="mr-IN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{</a:t>
            </a:r>
            <a:br>
              <a:rPr lang="mr-IN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s.gain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 * .01);</a:t>
            </a:r>
            <a:br>
              <a:rPr lang="mr-IN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  20::</a:t>
            </a: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ms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 =&gt; </a:t>
            </a:r>
            <a:r>
              <a:rPr lang="mr-IN" dirty="0" err="1">
                <a:latin typeface="Courier New" charset="0"/>
                <a:ea typeface="Courier New" charset="0"/>
                <a:cs typeface="Courier New" charset="0"/>
              </a:rPr>
              <a:t>now</a:t>
            </a: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mr-IN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sv-SE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55756" y="365125"/>
            <a:ext cx="1396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&lt;</a:t>
            </a:r>
            <a:r>
              <a:rPr lang="en-US" b="1" dirty="0" err="1" smtClean="0"/>
              <a:t>volume.ck</a:t>
            </a:r>
            <a:r>
              <a:rPr lang="en-US" b="1" dirty="0" smtClean="0"/>
              <a:t>&gt;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4869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/>
          <p:cNvGrpSpPr/>
          <p:nvPr/>
        </p:nvGrpSpPr>
        <p:grpSpPr>
          <a:xfrm>
            <a:off x="0" y="6486525"/>
            <a:ext cx="2781300" cy="371475"/>
            <a:chOff x="0" y="6486525"/>
            <a:chExt cx="2781300" cy="371475"/>
          </a:xfrm>
          <a:solidFill>
            <a:srgbClr val="439F6B"/>
          </a:solidFill>
        </p:grpSpPr>
        <p:sp>
          <p:nvSpPr>
            <p:cNvPr id="6" name="Rektangel 5"/>
            <p:cNvSpPr/>
            <p:nvPr/>
          </p:nvSpPr>
          <p:spPr>
            <a:xfrm>
              <a:off x="0" y="6486525"/>
              <a:ext cx="2105025" cy="37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ätvinklig triangel 6"/>
            <p:cNvSpPr/>
            <p:nvPr/>
          </p:nvSpPr>
          <p:spPr>
            <a:xfrm>
              <a:off x="2105025" y="6486525"/>
              <a:ext cx="676275" cy="3714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Bildobjekt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672" y="6341439"/>
            <a:ext cx="1746203" cy="468936"/>
          </a:xfrm>
          <a:prstGeom prst="rect">
            <a:avLst/>
          </a:prstGeom>
        </p:spPr>
      </p:pic>
      <p:sp>
        <p:nvSpPr>
          <p:cNvPr id="10" name="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smtClean="0">
                <a:latin typeface="Arial" charset="0"/>
                <a:ea typeface="Arial" charset="0"/>
                <a:cs typeface="Arial" charset="0"/>
              </a:rPr>
              <a:t>Some basics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Platshållare för innehåll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42 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=&gt;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answer; </a:t>
            </a:r>
            <a:endParaRPr lang="en-US" sz="1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525600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::minute =&gt;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dur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measureAYear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; </a:t>
            </a:r>
            <a:endParaRPr lang="en-US" sz="1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6.28 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=&gt; float tau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marL="0" indent="0">
              <a:buNone/>
            </a:pPr>
            <a:r>
              <a:rPr lang="mr-IN" sz="1400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>
                <a:latin typeface="Courier New" charset="0"/>
                <a:ea typeface="Courier New" charset="0"/>
                <a:cs typeface="Courier New" charset="0"/>
              </a:rPr>
              <a:t>foo</a:t>
            </a:r>
            <a:r>
              <a:rPr lang="mr-IN" sz="1400" dirty="0">
                <a:latin typeface="Courier New" charset="0"/>
                <a:ea typeface="Courier New" charset="0"/>
                <a:cs typeface="Courier New" charset="0"/>
              </a:rPr>
              <a:t>[10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];</a:t>
            </a:r>
            <a:endParaRPr lang="sv-SE" sz="1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mr-IN" sz="1400" dirty="0">
                <a:latin typeface="Courier New" charset="0"/>
                <a:ea typeface="Courier New" charset="0"/>
                <a:cs typeface="Courier New" charset="0"/>
              </a:rPr>
              <a:t>55, 57, 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59</a:t>
            </a:r>
            <a:r>
              <a:rPr lang="mr-IN" sz="1400" dirty="0">
                <a:latin typeface="Courier New" charset="0"/>
                <a:ea typeface="Courier New" charset="0"/>
                <a:cs typeface="Courier New" charset="0"/>
              </a:rPr>
              <a:t>, 55] @=&gt; </a:t>
            </a:r>
            <a:r>
              <a:rPr lang="mr-IN" sz="14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mr-IN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>
                <a:latin typeface="Courier New" charset="0"/>
                <a:ea typeface="Courier New" charset="0"/>
                <a:cs typeface="Courier New" charset="0"/>
              </a:rPr>
              <a:t>notes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[];</a:t>
            </a:r>
            <a:endParaRPr lang="sv-SE" sz="1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sv-SE" sz="1400" dirty="0" smtClean="0"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(0 =&gt; </a:t>
            </a:r>
            <a:r>
              <a:rPr lang="sv-SE" sz="14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 i; i &lt; 10; i++) { </a:t>
            </a:r>
            <a:endParaRPr lang="sv-SE" sz="1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sv-SE" sz="1400" dirty="0" smtClean="0">
                <a:latin typeface="Courier New" charset="0"/>
                <a:ea typeface="Courier New" charset="0"/>
                <a:cs typeface="Courier New" charset="0"/>
              </a:rPr>
              <a:t>    &lt;&lt;&lt; 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"loops </a:t>
            </a:r>
            <a:r>
              <a:rPr lang="sv-SE" sz="1400" dirty="0" err="1">
                <a:latin typeface="Courier New" charset="0"/>
                <a:ea typeface="Courier New" charset="0"/>
                <a:cs typeface="Courier New" charset="0"/>
              </a:rPr>
              <a:t>are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 cool I </a:t>
            </a:r>
            <a:r>
              <a:rPr lang="sv-SE" sz="1400" dirty="0" err="1">
                <a:latin typeface="Courier New" charset="0"/>
                <a:ea typeface="Courier New" charset="0"/>
                <a:cs typeface="Courier New" charset="0"/>
              </a:rPr>
              <a:t>guess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" &gt;&gt;&gt;; </a:t>
            </a:r>
            <a:endParaRPr lang="sv-SE" sz="1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sv-SE" sz="1400" dirty="0" smtClean="0">
                <a:latin typeface="Courier New" charset="0"/>
                <a:ea typeface="Courier New" charset="0"/>
                <a:cs typeface="Courier New" charset="0"/>
              </a:rPr>
              <a:t>} </a:t>
            </a:r>
          </a:p>
          <a:p>
            <a:pPr marL="0" indent="0">
              <a:buNone/>
            </a:pPr>
            <a:r>
              <a:rPr lang="sv-SE" sz="1400" dirty="0" err="1" smtClean="0">
                <a:latin typeface="Courier New" charset="0"/>
                <a:ea typeface="Courier New" charset="0"/>
                <a:cs typeface="Courier New" charset="0"/>
              </a:rPr>
              <a:t>while</a:t>
            </a:r>
            <a:r>
              <a:rPr lang="sv-SE" sz="1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sv-SE" sz="1400" dirty="0" err="1"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) { </a:t>
            </a:r>
            <a:endParaRPr lang="sv-SE" sz="1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sv-SE" sz="1400" dirty="0" smtClean="0">
                <a:latin typeface="Courier New" charset="0"/>
                <a:ea typeface="Courier New" charset="0"/>
                <a:cs typeface="Courier New" charset="0"/>
              </a:rPr>
              <a:t>    1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::second =&gt; </a:t>
            </a:r>
            <a:r>
              <a:rPr lang="sv-SE" sz="1400" dirty="0" err="1">
                <a:latin typeface="Courier New" charset="0"/>
                <a:ea typeface="Courier New" charset="0"/>
                <a:cs typeface="Courier New" charset="0"/>
              </a:rPr>
              <a:t>now</a:t>
            </a:r>
            <a:r>
              <a:rPr lang="sv-SE" sz="1400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marL="0" indent="0">
              <a:buNone/>
            </a:pPr>
            <a:r>
              <a:rPr lang="sv-SE" sz="1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0" indent="0">
              <a:buNone/>
            </a:pPr>
            <a:r>
              <a:rPr lang="sv-SE" sz="1400" dirty="0" err="1" smtClean="0">
                <a:latin typeface="Courier New" charset="0"/>
                <a:ea typeface="Courier New" charset="0"/>
                <a:cs typeface="Courier New" charset="0"/>
              </a:rPr>
              <a:t>fun</a:t>
            </a:r>
            <a:r>
              <a:rPr lang="sv-SE" sz="14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sv-SE" sz="1400" dirty="0" err="1">
                <a:latin typeface="Courier New" charset="0"/>
                <a:ea typeface="Courier New" charset="0"/>
                <a:cs typeface="Courier New" charset="0"/>
              </a:rPr>
              <a:t>void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sv-SE" sz="1400" dirty="0" err="1">
                <a:latin typeface="Courier New" charset="0"/>
                <a:ea typeface="Courier New" charset="0"/>
                <a:cs typeface="Courier New" charset="0"/>
              </a:rPr>
              <a:t>hey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(string </a:t>
            </a:r>
            <a:r>
              <a:rPr lang="sv-SE" sz="1400" dirty="0" smtClean="0">
                <a:latin typeface="Courier New" charset="0"/>
                <a:ea typeface="Courier New" charset="0"/>
                <a:cs typeface="Courier New" charset="0"/>
              </a:rPr>
              <a:t>s) {</a:t>
            </a:r>
          </a:p>
          <a:p>
            <a:pPr marL="0" indent="0">
              <a:buNone/>
            </a:pPr>
            <a:r>
              <a:rPr lang="sv-SE" sz="1400" dirty="0" smtClean="0">
                <a:latin typeface="Courier New" charset="0"/>
                <a:ea typeface="Courier New" charset="0"/>
                <a:cs typeface="Courier New" charset="0"/>
              </a:rPr>
              <a:t>    &lt;&lt;&lt; 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"Hello, ", s, "!" &gt;&gt;&gt;; </a:t>
            </a:r>
            <a:endParaRPr lang="sv-SE" sz="14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sv-SE" sz="1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0" indent="0">
              <a:buNone/>
            </a:pPr>
            <a:r>
              <a:rPr lang="sv-SE" sz="1400" dirty="0" err="1" smtClean="0">
                <a:latin typeface="Courier New" charset="0"/>
                <a:ea typeface="Courier New" charset="0"/>
                <a:cs typeface="Courier New" charset="0"/>
              </a:rPr>
              <a:t>hey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sv-SE" sz="1400" dirty="0" err="1" smtClean="0">
                <a:latin typeface="Courier New" charset="0"/>
                <a:ea typeface="Courier New" charset="0"/>
                <a:cs typeface="Courier New" charset="0"/>
              </a:rPr>
              <a:t>everybody</a:t>
            </a:r>
            <a:r>
              <a:rPr lang="sv-SE" sz="1400" dirty="0">
                <a:latin typeface="Courier New" charset="0"/>
                <a:ea typeface="Courier New" charset="0"/>
                <a:cs typeface="Courier New" charset="0"/>
              </a:rPr>
              <a:t>");</a:t>
            </a:r>
            <a:endParaRPr lang="sv-SE" sz="1400" i="1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676467" y="365125"/>
            <a:ext cx="135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&lt;</a:t>
            </a:r>
            <a:r>
              <a:rPr lang="en-US" b="1" dirty="0" err="1" smtClean="0"/>
              <a:t>forever.ck</a:t>
            </a:r>
            <a:r>
              <a:rPr lang="en-US" b="1" dirty="0" smtClean="0"/>
              <a:t>&gt;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28836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/>
          <p:cNvGrpSpPr/>
          <p:nvPr/>
        </p:nvGrpSpPr>
        <p:grpSpPr>
          <a:xfrm>
            <a:off x="0" y="6486525"/>
            <a:ext cx="2781300" cy="371475"/>
            <a:chOff x="0" y="6486525"/>
            <a:chExt cx="2781300" cy="371475"/>
          </a:xfrm>
          <a:solidFill>
            <a:srgbClr val="F59657"/>
          </a:solidFill>
        </p:grpSpPr>
        <p:sp>
          <p:nvSpPr>
            <p:cNvPr id="6" name="Rektangel 5"/>
            <p:cNvSpPr/>
            <p:nvPr/>
          </p:nvSpPr>
          <p:spPr>
            <a:xfrm>
              <a:off x="0" y="6486525"/>
              <a:ext cx="2105025" cy="37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ätvinklig triangel 6"/>
            <p:cNvSpPr/>
            <p:nvPr/>
          </p:nvSpPr>
          <p:spPr>
            <a:xfrm>
              <a:off x="2105025" y="6486525"/>
              <a:ext cx="676275" cy="3714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Bildobjekt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672" y="6341439"/>
            <a:ext cx="1746203" cy="468936"/>
          </a:xfrm>
          <a:prstGeom prst="rect">
            <a:avLst/>
          </a:prstGeom>
        </p:spPr>
      </p:pic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smtClean="0">
                <a:latin typeface="Arial" charset="0"/>
                <a:ea typeface="Arial" charset="0"/>
                <a:cs typeface="Arial" charset="0"/>
              </a:rPr>
              <a:t>Some utilities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Platshållare för innehåll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Std.mtof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midi)</a:t>
            </a:r>
            <a:r>
              <a:rPr lang="en-US" dirty="0"/>
              <a:t> takes a MIDI value </a:t>
            </a:r>
            <a:r>
              <a:rPr lang="en-US" dirty="0" smtClean="0"/>
              <a:t>and </a:t>
            </a:r>
            <a:r>
              <a:rPr lang="en-US" dirty="0"/>
              <a:t>converts it to a frequency in Hz.</a:t>
            </a:r>
          </a:p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Std.ftom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(float value)</a:t>
            </a:r>
            <a:r>
              <a:rPr lang="en-US" dirty="0"/>
              <a:t> takes a </a:t>
            </a:r>
            <a:r>
              <a:rPr lang="en-US" dirty="0" smtClean="0"/>
              <a:t>frequency </a:t>
            </a:r>
            <a:r>
              <a:rPr lang="en-US" dirty="0"/>
              <a:t>value </a:t>
            </a:r>
            <a:r>
              <a:rPr lang="en-US" dirty="0" smtClean="0"/>
              <a:t>in Hz and </a:t>
            </a:r>
            <a:r>
              <a:rPr lang="en-US" dirty="0"/>
              <a:t>converts it to </a:t>
            </a:r>
            <a:r>
              <a:rPr lang="en-US" dirty="0" smtClean="0"/>
              <a:t>Midi.</a:t>
            </a:r>
            <a:endParaRPr lang="en-US" dirty="0"/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Math.random2(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min,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max)</a:t>
            </a:r>
            <a:r>
              <a:rPr lang="en-US" dirty="0"/>
              <a:t> is good for adding some variation to your pieces</a:t>
            </a:r>
            <a:r>
              <a:rPr lang="en-US" dirty="0" smtClean="0"/>
              <a:t>.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Envelope</a:t>
            </a:r>
            <a:r>
              <a:rPr lang="en-US" dirty="0"/>
              <a:t> </a:t>
            </a:r>
            <a:r>
              <a:rPr lang="en-US" dirty="0" smtClean="0"/>
              <a:t>smoothens out transitions between states.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540281" y="365125"/>
            <a:ext cx="1559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&lt;</a:t>
            </a:r>
            <a:r>
              <a:rPr lang="en-US" b="1" dirty="0" err="1" smtClean="0"/>
              <a:t>envelope.ck</a:t>
            </a:r>
            <a:r>
              <a:rPr lang="en-US" b="1" dirty="0" smtClean="0"/>
              <a:t>&gt;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9804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/>
          <p:cNvGrpSpPr/>
          <p:nvPr/>
        </p:nvGrpSpPr>
        <p:grpSpPr>
          <a:xfrm>
            <a:off x="0" y="6486525"/>
            <a:ext cx="2781300" cy="371475"/>
            <a:chOff x="0" y="6486525"/>
            <a:chExt cx="2781300" cy="371475"/>
          </a:xfrm>
          <a:solidFill>
            <a:srgbClr val="BE564F"/>
          </a:solidFill>
        </p:grpSpPr>
        <p:sp>
          <p:nvSpPr>
            <p:cNvPr id="6" name="Rektangel 5"/>
            <p:cNvSpPr/>
            <p:nvPr/>
          </p:nvSpPr>
          <p:spPr>
            <a:xfrm>
              <a:off x="0" y="6486525"/>
              <a:ext cx="2105025" cy="37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ätvinklig triangel 6"/>
            <p:cNvSpPr/>
            <p:nvPr/>
          </p:nvSpPr>
          <p:spPr>
            <a:xfrm>
              <a:off x="2105025" y="6486525"/>
              <a:ext cx="676275" cy="3714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Bildobjekt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673" y="6341439"/>
            <a:ext cx="1746203" cy="468936"/>
          </a:xfrm>
          <a:prstGeom prst="rect">
            <a:avLst/>
          </a:prstGeom>
        </p:spPr>
      </p:pic>
      <p:sp>
        <p:nvSpPr>
          <p:cNvPr id="12" name="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smtClean="0">
                <a:latin typeface="Arial" charset="0"/>
                <a:ea typeface="Arial" charset="0"/>
                <a:cs typeface="Arial" charset="0"/>
              </a:rPr>
              <a:t>More basic stuff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Platshållare för innehåll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class Note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SinOsc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o =&gt; Envelope e =&gt;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dac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250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dur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tempo;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fun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void quarter(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m) {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Std.mtof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(m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=&gt;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o.freq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e.keyOn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   tempo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=&gt; now;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e.keyOff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} </a:t>
            </a: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 </a:t>
            </a: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Note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n;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n.quarter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(55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n.quarter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(59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n.quarter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(55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100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=&gt; now;</a:t>
            </a:r>
            <a:endParaRPr lang="sv-SE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15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 4"/>
          <p:cNvGrpSpPr/>
          <p:nvPr/>
        </p:nvGrpSpPr>
        <p:grpSpPr>
          <a:xfrm>
            <a:off x="0" y="6486525"/>
            <a:ext cx="2781300" cy="371475"/>
            <a:chOff x="0" y="6486525"/>
            <a:chExt cx="2781300" cy="371475"/>
          </a:xfrm>
          <a:solidFill>
            <a:srgbClr val="439F6B"/>
          </a:solidFill>
        </p:grpSpPr>
        <p:sp>
          <p:nvSpPr>
            <p:cNvPr id="6" name="Rektangel 5"/>
            <p:cNvSpPr/>
            <p:nvPr/>
          </p:nvSpPr>
          <p:spPr>
            <a:xfrm>
              <a:off x="0" y="6486525"/>
              <a:ext cx="2105025" cy="37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ätvinklig triangel 6"/>
            <p:cNvSpPr/>
            <p:nvPr/>
          </p:nvSpPr>
          <p:spPr>
            <a:xfrm>
              <a:off x="2105025" y="6486525"/>
              <a:ext cx="676275" cy="37147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Bildobjekt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672" y="6341439"/>
            <a:ext cx="1746203" cy="468936"/>
          </a:xfrm>
          <a:prstGeom prst="rect">
            <a:avLst/>
          </a:prstGeom>
        </p:spPr>
      </p:pic>
      <p:sp>
        <p:nvSpPr>
          <p:cNvPr id="10" name="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smtClean="0">
                <a:latin typeface="Arial" charset="0"/>
                <a:ea typeface="Arial" charset="0"/>
                <a:cs typeface="Arial" charset="0"/>
              </a:rPr>
              <a:t>Types of waves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Platshållare för innehåll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SinOsc</a:t>
            </a:r>
            <a:r>
              <a:rPr lang="en-US" dirty="0"/>
              <a:t> </a:t>
            </a:r>
            <a:r>
              <a:rPr lang="en-US" dirty="0" smtClean="0"/>
              <a:t>- sine oscillator</a:t>
            </a:r>
            <a:endParaRPr lang="en-US" dirty="0"/>
          </a:p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SqrOsc</a:t>
            </a:r>
            <a:r>
              <a:rPr lang="en-US" dirty="0" smtClean="0"/>
              <a:t> </a:t>
            </a:r>
            <a:r>
              <a:rPr lang="en-US" dirty="0"/>
              <a:t>- </a:t>
            </a:r>
            <a:r>
              <a:rPr lang="en-US" dirty="0" smtClean="0"/>
              <a:t>square waves, pulse with fixed width</a:t>
            </a:r>
            <a:endParaRPr lang="en-US" dirty="0"/>
          </a:p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TriOsc</a:t>
            </a:r>
            <a:r>
              <a:rPr lang="en-US" dirty="0" smtClean="0"/>
              <a:t> </a:t>
            </a:r>
            <a:r>
              <a:rPr lang="en-US" dirty="0"/>
              <a:t>- </a:t>
            </a:r>
            <a:r>
              <a:rPr lang="en-US" dirty="0" smtClean="0"/>
              <a:t>triangle wave oscillator</a:t>
            </a:r>
            <a:endParaRPr lang="en-US" dirty="0"/>
          </a:p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SawOsc</a:t>
            </a:r>
            <a:r>
              <a:rPr lang="en-US" dirty="0" smtClean="0"/>
              <a:t> </a:t>
            </a:r>
            <a:r>
              <a:rPr lang="en-US" dirty="0"/>
              <a:t>- </a:t>
            </a:r>
            <a:r>
              <a:rPr lang="en-US" dirty="0" err="1"/>
              <a:t>sawtooth</a:t>
            </a:r>
            <a:r>
              <a:rPr lang="en-US" dirty="0"/>
              <a:t> oscillator, triangle forced to 1.0 or 0.0</a:t>
            </a:r>
          </a:p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PulseOsc</a:t>
            </a:r>
            <a:r>
              <a:rPr lang="en-US" dirty="0" smtClean="0"/>
              <a:t> </a:t>
            </a:r>
            <a:r>
              <a:rPr lang="en-US" dirty="0"/>
              <a:t>- </a:t>
            </a:r>
            <a:r>
              <a:rPr lang="en-US" dirty="0" smtClean="0"/>
              <a:t>a pulse wave with variable width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1968500" y="34925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15420" y="231776"/>
            <a:ext cx="1276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&lt;</a:t>
            </a:r>
            <a:r>
              <a:rPr lang="en-US" b="1" dirty="0" err="1" smtClean="0"/>
              <a:t>waves.ck</a:t>
            </a:r>
            <a:r>
              <a:rPr lang="en-US" b="1" dirty="0" smtClean="0"/>
              <a:t>&gt;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0682558" y="580918"/>
            <a:ext cx="1342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&lt;</a:t>
            </a:r>
            <a:r>
              <a:rPr lang="en-US" b="1" dirty="0" err="1" smtClean="0"/>
              <a:t>techno.ck</a:t>
            </a:r>
            <a:r>
              <a:rPr lang="en-US" b="1" dirty="0" smtClean="0"/>
              <a:t>&gt;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2274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rado Template" id="{317A6654-D79D-E24B-9CCC-8FE46DC425A2}" vid="{4794DA9D-F17F-7848-8703-E059055495B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12744</TotalTime>
  <Words>406</Words>
  <Application>Microsoft Macintosh PowerPoint</Application>
  <PresentationFormat>Widescreen</PresentationFormat>
  <Paragraphs>105</Paragraphs>
  <Slides>14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Calibri Light</vt:lpstr>
      <vt:lpstr>Courier New</vt:lpstr>
      <vt:lpstr>Wingdings</vt:lpstr>
      <vt:lpstr>Arial</vt:lpstr>
      <vt:lpstr>Office-tema</vt:lpstr>
      <vt:lpstr>PowerPoint Presentation</vt:lpstr>
      <vt:lpstr>Miradovision music programming fest!!</vt:lpstr>
      <vt:lpstr>ChucK</vt:lpstr>
      <vt:lpstr>Hello world</vt:lpstr>
      <vt:lpstr>Hello volume</vt:lpstr>
      <vt:lpstr>Some basics</vt:lpstr>
      <vt:lpstr>Some utilities</vt:lpstr>
      <vt:lpstr>More basic stuff</vt:lpstr>
      <vt:lpstr>Types of waves</vt:lpstr>
      <vt:lpstr>Threading</vt:lpstr>
      <vt:lpstr>Instruments, synths, scales</vt:lpstr>
      <vt:lpstr>I know nothing about music, but</vt:lpstr>
      <vt:lpstr>Competition time!</vt:lpstr>
      <vt:lpstr>Hack away 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Kristofer Anderzon</dc:creator>
  <cp:lastModifiedBy>Jonas Bergström</cp:lastModifiedBy>
  <cp:revision>75</cp:revision>
  <dcterms:created xsi:type="dcterms:W3CDTF">2016-01-29T10:07:56Z</dcterms:created>
  <dcterms:modified xsi:type="dcterms:W3CDTF">2017-03-15T20:40:12Z</dcterms:modified>
</cp:coreProperties>
</file>

<file path=docProps/thumbnail.jpeg>
</file>